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notesMasterIdLst>
    <p:notesMasterId r:id="rId18"/>
  </p:notesMasterIdLst>
  <p:sldIdLst>
    <p:sldId id="256" r:id="rId2"/>
    <p:sldId id="258" r:id="rId3"/>
    <p:sldId id="260" r:id="rId4"/>
    <p:sldId id="263" r:id="rId5"/>
    <p:sldId id="264" r:id="rId6"/>
    <p:sldId id="265" r:id="rId7"/>
    <p:sldId id="269" r:id="rId8"/>
    <p:sldId id="270" r:id="rId9"/>
    <p:sldId id="278" r:id="rId10"/>
    <p:sldId id="279" r:id="rId11"/>
    <p:sldId id="280" r:id="rId12"/>
    <p:sldId id="284" r:id="rId13"/>
    <p:sldId id="288" r:id="rId14"/>
    <p:sldId id="289" r:id="rId15"/>
    <p:sldId id="287" r:id="rId16"/>
    <p:sldId id="282" r:id="rId1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240380-EB2A-4817-AB24-03316DBF2106}" type="datetimeFigureOut">
              <a:rPr lang="zh-TW" altLang="en-US" smtClean="0"/>
              <a:pPr/>
              <a:t>2015/7/26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ED9324-6950-42ED-A375-7643D1061616}"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33B5CE5F-00A6-4E5D-9747-D2DCFE408310}" type="datetime1">
              <a:rPr lang="zh-TW" altLang="en-US" smtClean="0"/>
              <a:pPr/>
              <a:t>2015/7/26</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55E8382-EDCD-484C-B942-6A48134CBE75}" type="datetime1">
              <a:rPr lang="zh-TW" altLang="en-US" smtClean="0"/>
              <a:pPr/>
              <a:t>2015/7/26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4831A79-8520-40FA-84D6-CD14B0D9D891}" type="datetime1">
              <a:rPr lang="zh-TW" altLang="en-US" smtClean="0"/>
              <a:pPr/>
              <a:t>2015/7/26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9CF031E-FB69-4D46-8965-075232AB9E8F}" type="datetime1">
              <a:rPr lang="zh-TW" altLang="en-US" smtClean="0"/>
              <a:pPr/>
              <a:t>2015/7/26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AF92A1F5-3551-40E5-9B97-ECBBF2D6DD7D}" type="datetime1">
              <a:rPr lang="zh-TW" altLang="en-US" smtClean="0"/>
              <a:pPr/>
              <a:t>2015/7/26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37B5B307-7E45-4B94-86BD-B0C872AAA105}" type="datetime1">
              <a:rPr lang="zh-TW" altLang="en-US" smtClean="0"/>
              <a:pPr/>
              <a:t>2015/7/26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A264F8FF-F1DD-4F69-A768-F017127AA331}" type="datetime1">
              <a:rPr lang="zh-TW" altLang="en-US" smtClean="0"/>
              <a:pPr/>
              <a:t>2015/7/26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6F817211-55C4-43E9-BD1E-F104D6883F2A}" type="datetime1">
              <a:rPr lang="zh-TW" altLang="en-US" smtClean="0"/>
              <a:pPr/>
              <a:t>2015/7/26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B3E8E48-9625-4E2B-818D-207FF7462755}" type="datetime1">
              <a:rPr lang="zh-TW" altLang="en-US" smtClean="0"/>
              <a:pPr/>
              <a:t>2015/7/26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F8E764AB-5FB0-44D0-9B78-18DD9E1CE689}" type="datetime1">
              <a:rPr lang="zh-TW" altLang="en-US" smtClean="0"/>
              <a:pPr/>
              <a:t>2015/7/26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6C39640-C4FF-4D6B-9C0C-2B483CDA3637}"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7BB4FF7E-D2D4-4CE9-8AAA-6ED111CB25E2}" type="datetime1">
              <a:rPr lang="zh-TW" altLang="en-US" smtClean="0"/>
              <a:pPr/>
              <a:t>2015/7/26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A6C39640-C4FF-4D6B-9C0C-2B483CDA3637}"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7EC533-24DB-4926-8521-E781AAF1E0F9}" type="datetime1">
              <a:rPr lang="zh-TW" altLang="en-US" smtClean="0"/>
              <a:pPr/>
              <a:t>2015/7/26</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39640-C4FF-4D6B-9C0C-2B483CDA3637}"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p:cNvGrpSpPr/>
          <p:nvPr/>
        </p:nvGrpSpPr>
        <p:grpSpPr>
          <a:xfrm>
            <a:off x="6300192" y="4793220"/>
            <a:ext cx="2592288" cy="1841311"/>
            <a:chOff x="3851920" y="3534726"/>
            <a:chExt cx="4824536" cy="3153723"/>
          </a:xfrm>
        </p:grpSpPr>
        <p:pic>
          <p:nvPicPr>
            <p:cNvPr id="1028"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102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5" name="矩形 4"/>
          <p:cNvSpPr/>
          <p:nvPr/>
        </p:nvSpPr>
        <p:spPr>
          <a:xfrm>
            <a:off x="1043608" y="836712"/>
            <a:ext cx="7344816" cy="2923877"/>
          </a:xfrm>
          <a:prstGeom prst="rect">
            <a:avLst/>
          </a:prstGeom>
        </p:spPr>
        <p:txBody>
          <a:bodyPr wrap="square">
            <a:spAutoFit/>
          </a:bodyPr>
          <a:lstStyle/>
          <a:p>
            <a:r>
              <a:rPr lang="en-US" altLang="zh-TW" sz="4400" dirty="0" smtClean="0"/>
              <a:t>Localization of Foreign Laws in Taiwan</a:t>
            </a:r>
            <a:r>
              <a:rPr lang="en-US" altLang="zh-TW" sz="4000" dirty="0" smtClean="0"/>
              <a:t>: </a:t>
            </a:r>
          </a:p>
          <a:p>
            <a:r>
              <a:rPr lang="en-US" altLang="zh-TW" sz="3200" dirty="0" smtClean="0"/>
              <a:t>Rethinking the Role of Law in Bridging Chasms in society</a:t>
            </a:r>
          </a:p>
          <a:p>
            <a:endParaRPr lang="zh-TW" altLang="en-US" sz="3200" dirty="0"/>
          </a:p>
        </p:txBody>
      </p:sp>
      <p:sp>
        <p:nvSpPr>
          <p:cNvPr id="6" name="矩形 5"/>
          <p:cNvSpPr/>
          <p:nvPr/>
        </p:nvSpPr>
        <p:spPr>
          <a:xfrm>
            <a:off x="1835696" y="3573016"/>
            <a:ext cx="7017645" cy="1323439"/>
          </a:xfrm>
          <a:prstGeom prst="rect">
            <a:avLst/>
          </a:prstGeom>
        </p:spPr>
        <p:txBody>
          <a:bodyPr wrap="square">
            <a:spAutoFit/>
          </a:bodyPr>
          <a:lstStyle/>
          <a:p>
            <a:r>
              <a:rPr lang="en-US" altLang="zh-TW" sz="3200" dirty="0" err="1" smtClean="0"/>
              <a:t>Tay-sheng</a:t>
            </a:r>
            <a:r>
              <a:rPr lang="en-US" altLang="zh-TW" sz="3200" dirty="0" smtClean="0"/>
              <a:t> Wang</a:t>
            </a:r>
          </a:p>
          <a:p>
            <a:r>
              <a:rPr lang="en-US" altLang="zh-TW" sz="2400" dirty="0" smtClean="0"/>
              <a:t>NTU Chair Professor, College of Law</a:t>
            </a:r>
            <a:endParaRPr lang="zh-TW" altLang="en-US" sz="2400" dirty="0" smtClean="0"/>
          </a:p>
          <a:p>
            <a:r>
              <a:rPr lang="en-US" altLang="zh-TW" sz="2400" dirty="0" smtClean="0"/>
              <a:t>National Taiwan University</a:t>
            </a:r>
            <a:endParaRPr lang="zh-TW" altLang="en-US" sz="2400" dirty="0"/>
          </a:p>
        </p:txBody>
      </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1</a:t>
            </a:fld>
            <a:endParaRPr lang="zh-TW" altLang="en-US"/>
          </a:p>
        </p:txBody>
      </p:sp>
    </p:spTree>
    <p:extLst>
      <p:ext uri="{BB962C8B-B14F-4D97-AF65-F5344CB8AC3E}">
        <p14:creationId xmlns="" xmlns:p14="http://schemas.microsoft.com/office/powerpoint/2010/main" val="2490523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96752"/>
            <a:ext cx="8229600" cy="4392488"/>
          </a:xfrm>
        </p:spPr>
        <p:txBody>
          <a:bodyPr>
            <a:noAutofit/>
          </a:bodyPr>
          <a:lstStyle/>
          <a:p>
            <a:pPr fontAlgn="t"/>
            <a:r>
              <a:rPr lang="en-US" altLang="zh-TW" dirty="0" smtClean="0">
                <a:latin typeface="+mj-ea"/>
                <a:ea typeface="+mj-ea"/>
              </a:rPr>
              <a:t>As a result, the law has already taken civil and political rights of individuals into full consideration because it is possible for legislators to become members of the opposition party and thus need to protect these rights.</a:t>
            </a:r>
          </a:p>
          <a:p>
            <a:pPr fontAlgn="t"/>
            <a:r>
              <a:rPr lang="en-US" altLang="zh-TW" dirty="0" smtClean="0">
                <a:latin typeface="+mj-ea"/>
                <a:ea typeface="+mj-ea"/>
              </a:rPr>
              <a:t>More importantly, the current legislature in Taiwan has modified the ROC law, initially made for China, to meet the diverse needs in Taiwan’s society.  In Taiwan, national identity has been one of the most divisive issues.</a:t>
            </a:r>
          </a:p>
          <a:p>
            <a:pPr fontAlgn="t"/>
            <a:endParaRPr lang="en-US" altLang="zh-TW" sz="2400" b="1" dirty="0" smtClean="0"/>
          </a:p>
          <a:p>
            <a:pPr fontAlgn="t"/>
            <a:endParaRPr lang="zh-TW" altLang="zh-TW" sz="2200" dirty="0"/>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10</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96752"/>
            <a:ext cx="8229600" cy="4392488"/>
          </a:xfrm>
        </p:spPr>
        <p:txBody>
          <a:bodyPr>
            <a:noAutofit/>
          </a:bodyPr>
          <a:lstStyle/>
          <a:p>
            <a:pPr fontAlgn="t"/>
            <a:r>
              <a:rPr lang="en-US" altLang="zh-TW" dirty="0" smtClean="0">
                <a:latin typeface="+mj-ea"/>
                <a:ea typeface="+mj-ea"/>
              </a:rPr>
              <a:t>The constitutional revision in 1991 maintained the original declaration that the territory of state included both Mainland China and Taiwan, but recognized that the Taiwan government did not govern Mainland, which reflected the reality.</a:t>
            </a:r>
          </a:p>
          <a:p>
            <a:pPr fontAlgn="t"/>
            <a:r>
              <a:rPr lang="en-US" altLang="zh-TW" dirty="0" smtClean="0">
                <a:latin typeface="+mj-ea"/>
                <a:ea typeface="+mj-ea"/>
              </a:rPr>
              <a:t>The public opinion on national identity has changed in Taiwan recently, but the constitutional provisions relating to territory has not yet been modified partly because China (PRC) strongly objected this modification.</a:t>
            </a:r>
            <a:endParaRPr lang="zh-TW" altLang="zh-TW"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11</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96752"/>
            <a:ext cx="8229600" cy="4392488"/>
          </a:xfrm>
        </p:spPr>
        <p:txBody>
          <a:bodyPr>
            <a:noAutofit/>
          </a:bodyPr>
          <a:lstStyle/>
          <a:p>
            <a:pPr fontAlgn="t"/>
            <a:r>
              <a:rPr lang="en-US" altLang="zh-TW" dirty="0" smtClean="0">
                <a:latin typeface="+mj-ea"/>
                <a:ea typeface="+mj-ea"/>
              </a:rPr>
              <a:t>Through the constitutional revisions in the 1990s, indigenous peoples have been regarded as an ethnic group with uniqueness in culture, which should be maintained and promoted in the future</a:t>
            </a:r>
            <a:r>
              <a:rPr lang="en-US" altLang="zh-TW" dirty="0" smtClean="0">
                <a:latin typeface="+mj-ea"/>
                <a:ea typeface="+mj-ea"/>
              </a:rPr>
              <a:t>.</a:t>
            </a:r>
            <a:endParaRPr lang="en-US" altLang="zh-TW" dirty="0" smtClean="0">
              <a:latin typeface="+mj-ea"/>
              <a:ea typeface="+mj-ea"/>
            </a:endParaRPr>
          </a:p>
          <a:p>
            <a:pPr fontAlgn="t"/>
            <a:r>
              <a:rPr lang="en-US" altLang="zh-TW" dirty="0" smtClean="0">
                <a:latin typeface="+mj-ea"/>
              </a:rPr>
              <a:t>After the democratization of Taiwan in the 1990s, the ROC codes, transplanted from China from 1945 to 1949, have largely been revised, with reference to laws and legal theories of foreign countries; primarily Germany, the U.S., and Japan.</a:t>
            </a:r>
          </a:p>
          <a:p>
            <a:pPr fontAlgn="t">
              <a:buNone/>
            </a:pPr>
            <a:endParaRPr lang="zh-TW" altLang="zh-TW"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12</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96752"/>
            <a:ext cx="8229600" cy="4392488"/>
          </a:xfrm>
        </p:spPr>
        <p:txBody>
          <a:bodyPr>
            <a:noAutofit/>
          </a:bodyPr>
          <a:lstStyle/>
          <a:p>
            <a:pPr fontAlgn="t"/>
            <a:r>
              <a:rPr lang="en-US" altLang="zh-TW" dirty="0" smtClean="0">
                <a:latin typeface="+mj-ea"/>
                <a:ea typeface="+mj-ea"/>
              </a:rPr>
              <a:t>Those</a:t>
            </a:r>
            <a:r>
              <a:rPr lang="en-US" altLang="zh-TW" dirty="0" smtClean="0">
                <a:latin typeface="+mj-ea"/>
              </a:rPr>
              <a:t> </a:t>
            </a:r>
            <a:r>
              <a:rPr lang="en-US" altLang="zh-TW" dirty="0" smtClean="0">
                <a:latin typeface="+mj-ea"/>
              </a:rPr>
              <a:t>foreign laws and legal theories which had been transplanted into Taiwan were actually selected for resolving the problems of Taiwanese society.</a:t>
            </a:r>
            <a:endParaRPr lang="en-US" altLang="zh-TW" dirty="0" smtClean="0">
              <a:latin typeface="+mj-ea"/>
              <a:ea typeface="+mj-ea"/>
            </a:endParaRPr>
          </a:p>
          <a:p>
            <a:pPr fontAlgn="t"/>
            <a:r>
              <a:rPr lang="en-US" altLang="zh-TW" dirty="0" smtClean="0">
                <a:latin typeface="+mj-ea"/>
              </a:rPr>
              <a:t>Since </a:t>
            </a:r>
            <a:r>
              <a:rPr lang="en-US" altLang="zh-TW" dirty="0" smtClean="0">
                <a:latin typeface="+mj-ea"/>
              </a:rPr>
              <a:t>2003, Taiwanese law has to a large extent followed American-style procedure for criminal justice.  The technical origin for this legislation, however, is the Japanese criminal procedural </a:t>
            </a:r>
            <a:r>
              <a:rPr lang="en-US" altLang="zh-TW" dirty="0" smtClean="0">
                <a:latin typeface="+mj-ea"/>
              </a:rPr>
              <a:t>law.</a:t>
            </a:r>
            <a:endParaRPr lang="en-US" altLang="zh-TW" dirty="0" smtClean="0">
              <a:latin typeface="+mj-ea"/>
            </a:endParaRPr>
          </a:p>
          <a:p>
            <a:pPr fontAlgn="t">
              <a:buNone/>
            </a:pPr>
            <a:endParaRPr lang="zh-TW" altLang="zh-TW"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13</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96752"/>
            <a:ext cx="8229600" cy="4392488"/>
          </a:xfrm>
        </p:spPr>
        <p:txBody>
          <a:bodyPr>
            <a:noAutofit/>
          </a:bodyPr>
          <a:lstStyle/>
          <a:p>
            <a:pPr fontAlgn="t"/>
            <a:r>
              <a:rPr lang="en-US" altLang="zh-TW" dirty="0" smtClean="0">
                <a:latin typeface="+mj-ea"/>
                <a:ea typeface="+mj-ea"/>
              </a:rPr>
              <a:t>The</a:t>
            </a:r>
            <a:r>
              <a:rPr lang="en-US" altLang="zh-TW" b="1" dirty="0" smtClean="0">
                <a:latin typeface="+mj-ea"/>
                <a:ea typeface="+mj-ea"/>
              </a:rPr>
              <a:t> </a:t>
            </a:r>
            <a:r>
              <a:rPr lang="en-US" altLang="zh-TW" dirty="0" smtClean="0">
                <a:latin typeface="+mj-ea"/>
              </a:rPr>
              <a:t>codification </a:t>
            </a:r>
            <a:r>
              <a:rPr lang="en-US" altLang="zh-TW" dirty="0" smtClean="0">
                <a:latin typeface="+mj-ea"/>
              </a:rPr>
              <a:t>of the Taiwanese customary law, which failed in colonial days, revived in democratic Taiwan.</a:t>
            </a:r>
            <a:endParaRPr lang="en-US" altLang="zh-TW" dirty="0" smtClean="0">
              <a:latin typeface="+mj-ea"/>
              <a:ea typeface="+mj-ea"/>
            </a:endParaRPr>
          </a:p>
          <a:p>
            <a:pPr fontAlgn="t"/>
            <a:r>
              <a:rPr lang="en-US" altLang="zh-TW" dirty="0" smtClean="0">
                <a:latin typeface="+mj-ea"/>
              </a:rPr>
              <a:t>A popularly-elected </a:t>
            </a:r>
            <a:r>
              <a:rPr lang="en-US" altLang="zh-TW" dirty="0" smtClean="0">
                <a:latin typeface="+mj-ea"/>
              </a:rPr>
              <a:t>legislature tends to satisfy the needs of those people who are already comfortable with their own local customs. </a:t>
            </a:r>
          </a:p>
          <a:p>
            <a:pPr fontAlgn="t">
              <a:buNone/>
            </a:pPr>
            <a:endParaRPr lang="zh-TW" altLang="zh-TW"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14</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96752"/>
            <a:ext cx="8229600" cy="4392488"/>
          </a:xfrm>
        </p:spPr>
        <p:txBody>
          <a:bodyPr>
            <a:noAutofit/>
          </a:bodyPr>
          <a:lstStyle/>
          <a:p>
            <a:pPr fontAlgn="t"/>
            <a:r>
              <a:rPr lang="en-US" altLang="zh-TW" dirty="0" smtClean="0">
                <a:latin typeface="+mj-ea"/>
                <a:ea typeface="+mj-ea"/>
              </a:rPr>
              <a:t>The legislation of customs, however, is frequently a product of a value-judgment, as shown in the codification of ancestor </a:t>
            </a:r>
            <a:r>
              <a:rPr lang="en-US" altLang="zh-TW" dirty="0" smtClean="0">
                <a:latin typeface="+mj-ea"/>
                <a:ea typeface="+mj-ea"/>
              </a:rPr>
              <a:t>worship</a:t>
            </a:r>
            <a:r>
              <a:rPr lang="en-US" altLang="zh-TW" dirty="0" smtClean="0">
                <a:latin typeface="+mj-ea"/>
                <a:ea typeface="+mj-ea"/>
              </a:rPr>
              <a:t>.</a:t>
            </a:r>
            <a:endParaRPr lang="en-US" altLang="zh-TW" dirty="0" smtClean="0">
              <a:latin typeface="+mj-ea"/>
              <a:ea typeface="+mj-ea"/>
            </a:endParaRPr>
          </a:p>
          <a:p>
            <a:pPr fontAlgn="t"/>
            <a:r>
              <a:rPr lang="en-US" altLang="zh-TW" dirty="0" smtClean="0">
                <a:latin typeface="+mj-ea"/>
                <a:ea typeface="+mj-ea"/>
              </a:rPr>
              <a:t>In fact, l</a:t>
            </a:r>
            <a:r>
              <a:rPr lang="en-US" altLang="zh-TW" dirty="0" smtClean="0">
                <a:latin typeface="+mj-ea"/>
                <a:ea typeface="+mj-ea"/>
              </a:rPr>
              <a:t>egal </a:t>
            </a:r>
            <a:r>
              <a:rPr lang="en-US" altLang="zh-TW" dirty="0" smtClean="0">
                <a:latin typeface="+mj-ea"/>
                <a:ea typeface="+mj-ea"/>
              </a:rPr>
              <a:t>ideas received from foreign countries have encouraged Taiwanese to change their own traditions, notably through the revision of the “book on family” and the “book on succession” in the Taiwanese civil </a:t>
            </a:r>
            <a:r>
              <a:rPr lang="en-US" altLang="zh-TW" dirty="0" smtClean="0">
                <a:latin typeface="+mj-ea"/>
                <a:ea typeface="+mj-ea"/>
              </a:rPr>
              <a:t>code</a:t>
            </a:r>
            <a:r>
              <a:rPr lang="en-US" altLang="zh-TW" dirty="0" smtClean="0">
                <a:latin typeface="+mj-ea"/>
                <a:ea typeface="+mj-ea"/>
              </a:rPr>
              <a:t>.</a:t>
            </a:r>
            <a:endParaRPr lang="zh-TW" altLang="zh-TW"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15</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1152128"/>
          </a:xfrm>
        </p:spPr>
        <p:txBody>
          <a:bodyPr>
            <a:normAutofit/>
          </a:bodyPr>
          <a:lstStyle/>
          <a:p>
            <a:r>
              <a:rPr lang="en-US" altLang="zh-TW" sz="3200" b="1" dirty="0" smtClean="0"/>
              <a:t>Conclusion </a:t>
            </a:r>
            <a:endParaRPr lang="zh-TW" altLang="en-US" sz="3200" b="1" dirty="0"/>
          </a:p>
        </p:txBody>
      </p:sp>
      <p:sp>
        <p:nvSpPr>
          <p:cNvPr id="3" name="內容版面配置區 2"/>
          <p:cNvSpPr>
            <a:spLocks noGrp="1"/>
          </p:cNvSpPr>
          <p:nvPr>
            <p:ph idx="1"/>
          </p:nvPr>
        </p:nvSpPr>
        <p:spPr>
          <a:xfrm>
            <a:off x="323528" y="1412776"/>
            <a:ext cx="8229600" cy="4389120"/>
          </a:xfrm>
        </p:spPr>
        <p:txBody>
          <a:bodyPr>
            <a:normAutofit/>
          </a:bodyPr>
          <a:lstStyle/>
          <a:p>
            <a:pPr>
              <a:buNone/>
            </a:pPr>
            <a:r>
              <a:rPr lang="en-US" altLang="zh-TW" sz="2400" b="1" dirty="0" smtClean="0"/>
              <a:t>    </a:t>
            </a:r>
            <a:r>
              <a:rPr lang="en-US" altLang="zh-TW" dirty="0" smtClean="0">
                <a:latin typeface="+mj-ea"/>
                <a:ea typeface="+mj-ea"/>
              </a:rPr>
              <a:t>Those foreign laws and legal theories which originated in prewar Japan, Republican China, and modern and contemporary Western countries have become important resources for the Taiwanese law to accommodate the interests of different segments of local society.  However, it is worthy to note that the complete localization of foreign laws depends on the fact that a liberal and democratic country has been established.</a:t>
            </a:r>
            <a:endParaRPr lang="zh-TW" altLang="en-US"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11" name="投影片編號版面配置區 10"/>
          <p:cNvSpPr>
            <a:spLocks noGrp="1"/>
          </p:cNvSpPr>
          <p:nvPr>
            <p:ph type="sldNum" sz="quarter" idx="12"/>
          </p:nvPr>
        </p:nvSpPr>
        <p:spPr/>
        <p:txBody>
          <a:bodyPr/>
          <a:lstStyle/>
          <a:p>
            <a:fld id="{A6C39640-C4FF-4D6B-9C0C-2B483CDA3637}" type="slidenum">
              <a:rPr lang="zh-TW" altLang="en-US" smtClean="0"/>
              <a:pPr/>
              <a:t>16</a:t>
            </a:fld>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8229600" cy="1412776"/>
          </a:xfrm>
        </p:spPr>
        <p:txBody>
          <a:bodyPr>
            <a:normAutofit/>
          </a:bodyPr>
          <a:lstStyle/>
          <a:p>
            <a:r>
              <a:rPr lang="en-US" altLang="zh-TW" sz="3200" b="1" dirty="0" smtClean="0"/>
              <a:t>Introduction</a:t>
            </a:r>
            <a:r>
              <a:rPr lang="en-US" altLang="zh-TW" sz="5400" dirty="0" smtClean="0"/>
              <a:t> </a:t>
            </a:r>
            <a:endParaRPr lang="zh-TW" altLang="en-US" dirty="0"/>
          </a:p>
        </p:txBody>
      </p:sp>
      <p:sp>
        <p:nvSpPr>
          <p:cNvPr id="3" name="內容版面配置區 2"/>
          <p:cNvSpPr>
            <a:spLocks noGrp="1"/>
          </p:cNvSpPr>
          <p:nvPr>
            <p:ph idx="1"/>
          </p:nvPr>
        </p:nvSpPr>
        <p:spPr>
          <a:xfrm>
            <a:off x="467544" y="1772816"/>
            <a:ext cx="8229600" cy="4173096"/>
          </a:xfrm>
        </p:spPr>
        <p:txBody>
          <a:bodyPr>
            <a:normAutofit/>
          </a:bodyPr>
          <a:lstStyle/>
          <a:p>
            <a:pPr>
              <a:buNone/>
            </a:pPr>
            <a:r>
              <a:rPr lang="en-US" altLang="zh-TW" dirty="0" smtClean="0">
                <a:latin typeface="+mj-ea"/>
                <a:ea typeface="+mj-ea"/>
              </a:rPr>
              <a:t>   We always consider that the law should play an important role in accommodating the interests of different segments of society.  However, as the case of Taiwan shows, the law does not always serve as a bridge across chasms in society.</a:t>
            </a:r>
            <a:endParaRPr lang="zh-TW" altLang="en-US"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2</a:t>
            </a:fld>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32656"/>
            <a:ext cx="8496944" cy="1143000"/>
          </a:xfrm>
        </p:spPr>
        <p:txBody>
          <a:bodyPr>
            <a:normAutofit/>
          </a:bodyPr>
          <a:lstStyle/>
          <a:p>
            <a:r>
              <a:rPr lang="en-US" altLang="zh-TW" sz="3000" b="1" dirty="0" smtClean="0"/>
              <a:t>I. The Law Subordinated to Colonial Rule (1895-1945)</a:t>
            </a:r>
            <a:endParaRPr lang="zh-TW" altLang="en-US" sz="3000" b="1" dirty="0"/>
          </a:p>
        </p:txBody>
      </p:sp>
      <p:sp>
        <p:nvSpPr>
          <p:cNvPr id="3" name="內容版面配置區 2"/>
          <p:cNvSpPr>
            <a:spLocks noGrp="1"/>
          </p:cNvSpPr>
          <p:nvPr>
            <p:ph idx="1"/>
          </p:nvPr>
        </p:nvSpPr>
        <p:spPr>
          <a:xfrm>
            <a:off x="323528" y="1556792"/>
            <a:ext cx="8229600" cy="4389120"/>
          </a:xfrm>
        </p:spPr>
        <p:txBody>
          <a:bodyPr>
            <a:normAutofit/>
          </a:bodyPr>
          <a:lstStyle/>
          <a:p>
            <a:r>
              <a:rPr lang="en-US" altLang="zh-TW" dirty="0" smtClean="0">
                <a:latin typeface="+mj-ea"/>
                <a:ea typeface="+mj-ea"/>
              </a:rPr>
              <a:t>The introduction of modern law in Taiwan began under Japanese colonial administration.</a:t>
            </a:r>
          </a:p>
          <a:p>
            <a:r>
              <a:rPr lang="en-US" altLang="zh-TW" dirty="0" smtClean="0">
                <a:latin typeface="+mj-ea"/>
                <a:ea typeface="+mj-ea"/>
              </a:rPr>
              <a:t>The Japanese were only a minority in Taiwan, at most 6% of Taiwan’s population, but totally controlled the government in colonial Taiwan.</a:t>
            </a:r>
          </a:p>
          <a:p>
            <a:r>
              <a:rPr lang="en-US" altLang="zh-TW" dirty="0" smtClean="0">
                <a:latin typeface="+mj-ea"/>
                <a:ea typeface="+mj-ea"/>
              </a:rPr>
              <a:t>The public law in colonial Taiwan always intensified, rather than alleviated, the tension between different ethnic groups in society.</a:t>
            </a:r>
          </a:p>
          <a:p>
            <a:endParaRPr lang="zh-TW" altLang="en-US"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3</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24744"/>
            <a:ext cx="8229600" cy="4461128"/>
          </a:xfrm>
        </p:spPr>
        <p:txBody>
          <a:bodyPr>
            <a:normAutofit/>
          </a:bodyPr>
          <a:lstStyle/>
          <a:p>
            <a:r>
              <a:rPr lang="en-US" altLang="zh-TW" dirty="0" smtClean="0">
                <a:latin typeface="+mj-ea"/>
                <a:ea typeface="+mj-ea"/>
              </a:rPr>
              <a:t>As a way of catering to the needs of the local Taiwanese, the Japanese from time to time implemented the idea of “following old customs,” in Taiwan’s civil laws.  The first example is the 1904 Civil Disputes Mediation Law.</a:t>
            </a:r>
          </a:p>
          <a:p>
            <a:r>
              <a:rPr lang="en-US" altLang="zh-TW" dirty="0" smtClean="0">
                <a:latin typeface="+mj-ea"/>
                <a:ea typeface="+mj-ea"/>
              </a:rPr>
              <a:t>However, the Taiwanese gradually preferred to file a lawsuit in the modern-style court after 1915.</a:t>
            </a:r>
          </a:p>
          <a:p>
            <a:endParaRPr lang="en-US" altLang="zh-TW" b="1" dirty="0" smtClean="0"/>
          </a:p>
          <a:p>
            <a:endParaRPr lang="zh-TW" altLang="en-US" dirty="0"/>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4</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052736"/>
            <a:ext cx="8229600" cy="4389120"/>
          </a:xfrm>
        </p:spPr>
        <p:txBody>
          <a:bodyPr>
            <a:normAutofit/>
          </a:bodyPr>
          <a:lstStyle/>
          <a:p>
            <a:r>
              <a:rPr lang="en-US" altLang="zh-TW" dirty="0" smtClean="0">
                <a:latin typeface="+mj-ea"/>
                <a:ea typeface="+mj-ea"/>
              </a:rPr>
              <a:t>Secondly, the colonial law provided that civil and commercial matters involving Japanese were to conform to the Japanese civil and commercial codes but those involving only Taiwanese or relating to the land in Taiwan were to be decided in accordance with </a:t>
            </a:r>
            <a:r>
              <a:rPr lang="en-US" altLang="zh-TW" dirty="0" err="1" smtClean="0">
                <a:latin typeface="+mj-ea"/>
                <a:ea typeface="+mj-ea"/>
              </a:rPr>
              <a:t>Taiwanese“old</a:t>
            </a:r>
            <a:r>
              <a:rPr lang="en-US" altLang="zh-TW" dirty="0" smtClean="0">
                <a:latin typeface="+mj-ea"/>
                <a:ea typeface="+mj-ea"/>
              </a:rPr>
              <a:t> customs.”</a:t>
            </a:r>
          </a:p>
          <a:p>
            <a:r>
              <a:rPr lang="en-US" altLang="zh-TW" dirty="0" smtClean="0">
                <a:latin typeface="+mj-ea"/>
                <a:ea typeface="+mj-ea"/>
              </a:rPr>
              <a:t>The colonial government had tried to make law for accommodating the interests of Taiwanese and Japanese in colonial Taiwan, but it failed.</a:t>
            </a:r>
            <a:endParaRPr lang="zh-TW" altLang="en-US"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5</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43408"/>
            <a:ext cx="8229600" cy="1143000"/>
          </a:xfrm>
        </p:spPr>
        <p:txBody>
          <a:bodyPr/>
          <a:lstStyle/>
          <a:p>
            <a:endParaRPr lang="zh-TW" altLang="en-US" dirty="0"/>
          </a:p>
        </p:txBody>
      </p:sp>
      <p:sp>
        <p:nvSpPr>
          <p:cNvPr id="3" name="內容版面配置區 2"/>
          <p:cNvSpPr>
            <a:spLocks noGrp="1"/>
          </p:cNvSpPr>
          <p:nvPr>
            <p:ph idx="1"/>
          </p:nvPr>
        </p:nvSpPr>
        <p:spPr>
          <a:xfrm>
            <a:off x="395536" y="908720"/>
            <a:ext cx="8229600" cy="4389120"/>
          </a:xfrm>
        </p:spPr>
        <p:txBody>
          <a:bodyPr>
            <a:normAutofit lnSpcReduction="10000"/>
          </a:bodyPr>
          <a:lstStyle/>
          <a:p>
            <a:r>
              <a:rPr lang="en-US" altLang="zh-TW" dirty="0" smtClean="0">
                <a:latin typeface="+mj-ea"/>
                <a:ea typeface="+mj-ea"/>
              </a:rPr>
              <a:t>Since 1923, under a policy of “extension of the mainland,” The law in Taiwan included more elements of Western individualistic law than before, but the uniqueness of Taiwanese society had been predominately ignored in the law.</a:t>
            </a:r>
          </a:p>
          <a:p>
            <a:r>
              <a:rPr lang="en-US" altLang="zh-TW" dirty="0" smtClean="0">
                <a:latin typeface="+mj-ea"/>
                <a:ea typeface="+mj-ea"/>
              </a:rPr>
              <a:t>Indigenous peoples were always governed by the administrative discretion of special policemen.</a:t>
            </a:r>
          </a:p>
          <a:p>
            <a:r>
              <a:rPr lang="en-US" altLang="zh-TW" dirty="0" smtClean="0">
                <a:latin typeface="+mj-ea"/>
                <a:ea typeface="+mj-ea"/>
              </a:rPr>
              <a:t>Finally, after the prewar Japanese law strictly suppressed the civil society in Japan during the wartime period (1938-1945), the law of colonial Taiwan inevitably followed this direction.</a:t>
            </a:r>
          </a:p>
          <a:p>
            <a:endParaRPr lang="en-US" altLang="zh-TW" b="1" dirty="0" smtClean="0"/>
          </a:p>
          <a:p>
            <a:pPr>
              <a:buNone/>
            </a:pPr>
            <a:endParaRPr lang="zh-TW" altLang="en-US" dirty="0"/>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6</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normAutofit/>
          </a:bodyPr>
          <a:lstStyle/>
          <a:p>
            <a:r>
              <a:rPr lang="en-US" altLang="zh-TW" sz="3200" b="1" dirty="0" smtClean="0"/>
              <a:t>II. The Law under “A Part of China” (1945-1991)</a:t>
            </a:r>
            <a:endParaRPr lang="zh-TW" altLang="en-US" sz="3200" b="1" dirty="0"/>
          </a:p>
        </p:txBody>
      </p:sp>
      <p:sp>
        <p:nvSpPr>
          <p:cNvPr id="3" name="內容版面配置區 2"/>
          <p:cNvSpPr>
            <a:spLocks noGrp="1"/>
          </p:cNvSpPr>
          <p:nvPr>
            <p:ph idx="1"/>
          </p:nvPr>
        </p:nvSpPr>
        <p:spPr>
          <a:xfrm>
            <a:off x="395536" y="1628800"/>
            <a:ext cx="8229600" cy="4389120"/>
          </a:xfrm>
        </p:spPr>
        <p:txBody>
          <a:bodyPr>
            <a:normAutofit/>
          </a:bodyPr>
          <a:lstStyle/>
          <a:p>
            <a:r>
              <a:rPr lang="en-US" altLang="zh-TW" dirty="0" smtClean="0">
                <a:latin typeface="+mj-ea"/>
                <a:ea typeface="+mj-ea"/>
              </a:rPr>
              <a:t>After the defeat of Japan in 1945, China under the administration of the Chinese Nationalist Party (</a:t>
            </a:r>
            <a:r>
              <a:rPr lang="en-US" altLang="zh-TW" i="1" dirty="0" err="1" smtClean="0">
                <a:latin typeface="+mj-ea"/>
                <a:ea typeface="+mj-ea"/>
              </a:rPr>
              <a:t>Koumintang</a:t>
            </a:r>
            <a:r>
              <a:rPr lang="en-US" altLang="zh-TW" dirty="0" smtClean="0">
                <a:latin typeface="+mj-ea"/>
                <a:ea typeface="+mj-ea"/>
              </a:rPr>
              <a:t>, KMT) took over Taiwan on behalf of the Allies.</a:t>
            </a:r>
          </a:p>
          <a:p>
            <a:r>
              <a:rPr lang="en-US" altLang="zh-TW" dirty="0" smtClean="0">
                <a:latin typeface="+mj-ea"/>
                <a:ea typeface="+mj-ea"/>
              </a:rPr>
              <a:t>Those Mainlanders, migrating from Mainland China after 1945, primarily in 1949, became the new ruling class in postwar Taiwan.  The native Taiwanese must obey a newly introduced legal system which was established for China.</a:t>
            </a:r>
            <a:endParaRPr lang="zh-TW" altLang="en-US"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10" name="投影片編號版面配置區 9"/>
          <p:cNvSpPr>
            <a:spLocks noGrp="1"/>
          </p:cNvSpPr>
          <p:nvPr>
            <p:ph type="sldNum" sz="quarter" idx="12"/>
          </p:nvPr>
        </p:nvSpPr>
        <p:spPr/>
        <p:txBody>
          <a:bodyPr/>
          <a:lstStyle/>
          <a:p>
            <a:fld id="{A6C39640-C4FF-4D6B-9C0C-2B483CDA3637}" type="slidenum">
              <a:rPr lang="zh-TW" altLang="en-US" smtClean="0"/>
              <a:pPr/>
              <a:t>7</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endParaRPr lang="zh-TW" altLang="en-US" dirty="0"/>
          </a:p>
        </p:txBody>
      </p:sp>
      <p:sp>
        <p:nvSpPr>
          <p:cNvPr id="3" name="內容版面配置區 2"/>
          <p:cNvSpPr>
            <a:spLocks noGrp="1"/>
          </p:cNvSpPr>
          <p:nvPr>
            <p:ph idx="1"/>
          </p:nvPr>
        </p:nvSpPr>
        <p:spPr>
          <a:xfrm>
            <a:off x="395536" y="1196752"/>
            <a:ext cx="8229600" cy="4389120"/>
          </a:xfrm>
        </p:spPr>
        <p:txBody>
          <a:bodyPr>
            <a:normAutofit lnSpcReduction="10000"/>
          </a:bodyPr>
          <a:lstStyle/>
          <a:p>
            <a:r>
              <a:rPr lang="en-US" altLang="zh-TW" dirty="0" smtClean="0">
                <a:latin typeface="+mj-ea"/>
                <a:ea typeface="+mj-ea"/>
              </a:rPr>
              <a:t>Taiwan became a </a:t>
            </a:r>
            <a:r>
              <a:rPr lang="en-US" altLang="zh-TW" i="1" dirty="0" smtClean="0">
                <a:latin typeface="+mj-ea"/>
                <a:ea typeface="+mj-ea"/>
              </a:rPr>
              <a:t>de facto</a:t>
            </a:r>
            <a:r>
              <a:rPr lang="en-US" altLang="zh-TW" dirty="0" smtClean="0">
                <a:latin typeface="+mj-ea"/>
                <a:ea typeface="+mj-ea"/>
              </a:rPr>
              <a:t> state in late 1949.</a:t>
            </a:r>
          </a:p>
          <a:p>
            <a:r>
              <a:rPr lang="en-US" altLang="zh-TW" dirty="0" smtClean="0">
                <a:latin typeface="+mj-ea"/>
                <a:ea typeface="+mj-ea"/>
              </a:rPr>
              <a:t>According to its official law, however, Taiwan was only a province of China, and therefore the national law should not be modified merely for the necessity of Taiwan’s society.</a:t>
            </a:r>
          </a:p>
          <a:p>
            <a:r>
              <a:rPr lang="en-US" altLang="zh-TW" dirty="0" smtClean="0">
                <a:latin typeface="+mj-ea"/>
                <a:ea typeface="+mj-ea"/>
              </a:rPr>
              <a:t>The native Taiwanese, who constituted a supra-majority in Taiwan, could not participate in deciding legal affairs at the national level. Again, the public law in Taiwan intensified, rather than alleviated, the tension between different ethnic groups in society.</a:t>
            </a:r>
          </a:p>
          <a:p>
            <a:endParaRPr lang="zh-TW" altLang="en-US" dirty="0"/>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8</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504" y="476672"/>
            <a:ext cx="8892480" cy="1143000"/>
          </a:xfrm>
        </p:spPr>
        <p:txBody>
          <a:bodyPr>
            <a:normAutofit/>
          </a:bodyPr>
          <a:lstStyle/>
          <a:p>
            <a:r>
              <a:rPr lang="en-US" altLang="zh-TW" sz="3000" b="1" dirty="0" smtClean="0"/>
              <a:t>III. The Law Reflecting Diversity in Society (1992-present)</a:t>
            </a:r>
            <a:endParaRPr lang="zh-TW" altLang="en-US" sz="3000" b="1" dirty="0"/>
          </a:p>
        </p:txBody>
      </p:sp>
      <p:sp>
        <p:nvSpPr>
          <p:cNvPr id="3" name="內容版面配置區 2"/>
          <p:cNvSpPr>
            <a:spLocks noGrp="1"/>
          </p:cNvSpPr>
          <p:nvPr>
            <p:ph idx="1"/>
          </p:nvPr>
        </p:nvSpPr>
        <p:spPr>
          <a:xfrm>
            <a:off x="395536" y="1700808"/>
            <a:ext cx="8229600" cy="4389120"/>
          </a:xfrm>
        </p:spPr>
        <p:txBody>
          <a:bodyPr>
            <a:normAutofit/>
          </a:bodyPr>
          <a:lstStyle/>
          <a:p>
            <a:r>
              <a:rPr lang="en-US" altLang="zh-TW" dirty="0" smtClean="0">
                <a:latin typeface="+mj-ea"/>
                <a:ea typeface="+mj-ea"/>
              </a:rPr>
              <a:t>In the 1990s, Taiwan greatly marched toward a liberal and democratic country.  After 1991, popular representatives and administrative chiefs, including the president of the state, were elected by all citizens in Taiwan.</a:t>
            </a:r>
          </a:p>
          <a:p>
            <a:r>
              <a:rPr lang="en-US" altLang="zh-TW" dirty="0" smtClean="0">
                <a:latin typeface="+mj-ea"/>
                <a:ea typeface="+mj-ea"/>
              </a:rPr>
              <a:t>The opposition party, the DPP, ended the fifty-five year rule of the KMT in 2000, and then the KMT controlled the central government again in 2008.</a:t>
            </a:r>
            <a:endParaRPr lang="zh-TW" altLang="zh-TW" dirty="0">
              <a:latin typeface="+mj-ea"/>
              <a:ea typeface="+mj-ea"/>
            </a:endParaRPr>
          </a:p>
        </p:txBody>
      </p:sp>
      <p:grpSp>
        <p:nvGrpSpPr>
          <p:cNvPr id="4" name="群組 3"/>
          <p:cNvGrpSpPr/>
          <p:nvPr/>
        </p:nvGrpSpPr>
        <p:grpSpPr>
          <a:xfrm>
            <a:off x="6300192" y="4793220"/>
            <a:ext cx="2592288" cy="1841311"/>
            <a:chOff x="3851920" y="3534726"/>
            <a:chExt cx="4824536" cy="3153723"/>
          </a:xfrm>
        </p:grpSpPr>
        <p:pic>
          <p:nvPicPr>
            <p:cNvPr id="5" name="Picture 4" descr="http://www.goldmark.com.tw/z/index_Taiwan.png"/>
            <p:cNvPicPr>
              <a:picLocks noChangeAspect="1" noChangeArrowheads="1"/>
            </p:cNvPicPr>
            <p:nvPr/>
          </p:nvPicPr>
          <p:blipFill>
            <a:blip r:embed="rId2" cstate="print">
              <a:duotone>
                <a:prstClr val="black"/>
                <a:schemeClr val="accent3">
                  <a:lumMod val="50000"/>
                  <a:tint val="45000"/>
                  <a:satMod val="400000"/>
                </a:schemeClr>
              </a:duotone>
              <a:extLst>
                <a:ext uri="{BEBA8EAE-BF5A-486C-A8C5-ECC9F3942E4B}">
                  <a14:imgProps xmlns="" xmlns:a14="http://schemas.microsoft.com/office/drawing/2010/main">
                    <a14:imgLayer r:embed="rId3">
                      <a14:imgEffect>
                        <a14:artisticCrisscrossEtching/>
                      </a14:imgEffect>
                      <a14:imgEffect>
                        <a14:sharpenSoften amount="50000"/>
                      </a14:imgEffect>
                      <a14:imgEffect>
                        <a14:brightnessContrast contrast="-20000"/>
                      </a14:imgEffect>
                    </a14:imgLayer>
                  </a14:imgProps>
                </a:ext>
                <a:ext uri="{28A0092B-C50C-407E-A947-70E740481C1C}">
                  <a14:useLocalDpi xmlns="" xmlns:a14="http://schemas.microsoft.com/office/drawing/2010/main" val="0"/>
                </a:ext>
              </a:extLst>
            </a:blip>
            <a:srcRect/>
            <a:stretch>
              <a:fillRect/>
            </a:stretch>
          </p:blipFill>
          <p:spPr bwMode="auto">
            <a:xfrm>
              <a:off x="4788024" y="3534726"/>
              <a:ext cx="1971675" cy="307657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pic>
          <p:nvPicPr>
            <p:cNvPr id="6" name="Picture 2" descr="http://6.blog.xuite.net/6/5/6/f/12232218/blog_64483/txt/18173922/1.jpg"/>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 xmlns:a14="http://schemas.microsoft.com/office/drawing/2010/main">
                    <a14:imgLayer r:embed="rId5">
                      <a14:imgEffect>
                        <a14:sharpenSoften amount="44000"/>
                      </a14:imgEffect>
                      <a14:imgEffect>
                        <a14:colorTemperature colorTemp="7200"/>
                      </a14:imgEffect>
                      <a14:imgEffect>
                        <a14:saturation sat="66000"/>
                      </a14:imgEffect>
                      <a14:imgEffect>
                        <a14:brightnessContrast bright="12000" contrast="48000"/>
                      </a14:imgEffect>
                    </a14:imgLayer>
                  </a14:imgProps>
                </a:ext>
                <a:ext uri="{28A0092B-C50C-407E-A947-70E740481C1C}">
                  <a14:useLocalDpi xmlns="" xmlns:a14="http://schemas.microsoft.com/office/drawing/2010/main" val="0"/>
                </a:ext>
              </a:extLst>
            </a:blip>
            <a:srcRect l="1667" t="3537" r="1613" b="3014"/>
            <a:stretch/>
          </p:blipFill>
          <p:spPr bwMode="auto">
            <a:xfrm>
              <a:off x="3851920" y="3788125"/>
              <a:ext cx="4824536" cy="290032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grpSp>
      <p:sp>
        <p:nvSpPr>
          <p:cNvPr id="9" name="投影片編號版面配置區 8"/>
          <p:cNvSpPr>
            <a:spLocks noGrp="1"/>
          </p:cNvSpPr>
          <p:nvPr>
            <p:ph type="sldNum" sz="quarter" idx="12"/>
          </p:nvPr>
        </p:nvSpPr>
        <p:spPr/>
        <p:txBody>
          <a:bodyPr/>
          <a:lstStyle/>
          <a:p>
            <a:fld id="{A6C39640-C4FF-4D6B-9C0C-2B483CDA3637}" type="slidenum">
              <a:rPr lang="zh-TW" altLang="en-US" smtClean="0"/>
              <a:pPr/>
              <a:t>9</a:t>
            </a:fld>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1842</TotalTime>
  <Words>1092</Words>
  <Application>Microsoft Office PowerPoint</Application>
  <PresentationFormat>如螢幕大小 (4:3)</PresentationFormat>
  <Paragraphs>57</Paragraphs>
  <Slides>16</Slides>
  <Notes>0</Notes>
  <HiddenSlides>0</HiddenSlides>
  <MMClips>0</MMClips>
  <ScaleCrop>false</ScaleCrop>
  <HeadingPairs>
    <vt:vector size="4" baseType="variant">
      <vt:variant>
        <vt:lpstr>佈景主題</vt:lpstr>
      </vt:variant>
      <vt:variant>
        <vt:i4>1</vt:i4>
      </vt:variant>
      <vt:variant>
        <vt:lpstr>投影片標題</vt:lpstr>
      </vt:variant>
      <vt:variant>
        <vt:i4>16</vt:i4>
      </vt:variant>
    </vt:vector>
  </HeadingPairs>
  <TitlesOfParts>
    <vt:vector size="17" baseType="lpstr">
      <vt:lpstr>流線</vt:lpstr>
      <vt:lpstr>投影片 1</vt:lpstr>
      <vt:lpstr>Introduction </vt:lpstr>
      <vt:lpstr>I. The Law Subordinated to Colonial Rule (1895-1945)</vt:lpstr>
      <vt:lpstr>投影片 4</vt:lpstr>
      <vt:lpstr>投影片 5</vt:lpstr>
      <vt:lpstr>投影片 6</vt:lpstr>
      <vt:lpstr>II. The Law under “A Part of China” (1945-1991)</vt:lpstr>
      <vt:lpstr>投影片 8</vt:lpstr>
      <vt:lpstr>III. The Law Reflecting Diversity in Society (1992-present)</vt:lpstr>
      <vt:lpstr>投影片 10</vt:lpstr>
      <vt:lpstr>投影片 11</vt:lpstr>
      <vt:lpstr>投影片 12</vt:lpstr>
      <vt:lpstr>投影片 13</vt:lpstr>
      <vt:lpstr>投影片 14</vt:lpstr>
      <vt:lpstr>投影片 15</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wang</dc:creator>
  <cp:lastModifiedBy>user</cp:lastModifiedBy>
  <cp:revision>114</cp:revision>
  <dcterms:created xsi:type="dcterms:W3CDTF">2012-05-10T08:39:54Z</dcterms:created>
  <dcterms:modified xsi:type="dcterms:W3CDTF">2015-07-26T14:59:43Z</dcterms:modified>
</cp:coreProperties>
</file>